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89" r:id="rId2"/>
    <p:sldId id="290" r:id="rId3"/>
    <p:sldId id="323" r:id="rId4"/>
    <p:sldId id="326" r:id="rId5"/>
    <p:sldId id="328" r:id="rId6"/>
    <p:sldId id="327" r:id="rId7"/>
    <p:sldId id="329" r:id="rId8"/>
    <p:sldId id="295" r:id="rId9"/>
  </p:sldIdLst>
  <p:sldSz cx="10799763" cy="7199313"/>
  <p:notesSz cx="6858000" cy="9144000"/>
  <p:embeddedFontLst>
    <p:embeddedFont>
      <p:font typeface="Neue Haas Grotesk Text Pro" panose="020B0504020202020204" pitchFamily="34" charset="0"/>
      <p:regular r:id="rId12"/>
      <p:bold r:id="rId13"/>
      <p:italic r:id="rId14"/>
      <p:boldItalic r:id="rId15"/>
    </p:embeddedFont>
    <p:embeddedFont>
      <p:font typeface="Nexa Extra Light" panose="00000200000000000000" pitchFamily="2" charset="0"/>
      <p:regular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535" userDrawn="1">
          <p15:clr>
            <a:srgbClr val="A4A3A4"/>
          </p15:clr>
        </p15:guide>
        <p15:guide id="2" pos="34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9C6D"/>
    <a:srgbClr val="194A68"/>
    <a:srgbClr val="FFF4E4"/>
    <a:srgbClr val="3A3A3A"/>
    <a:srgbClr val="BABABA"/>
    <a:srgbClr val="5287A8"/>
    <a:srgbClr val="156082"/>
    <a:srgbClr val="ACD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21" autoAdjust="0"/>
    <p:restoredTop sz="94689" autoAdjust="0"/>
  </p:normalViewPr>
  <p:slideViewPr>
    <p:cSldViewPr snapToGrid="0" showGuides="1">
      <p:cViewPr varScale="1">
        <p:scale>
          <a:sx n="83" d="100"/>
          <a:sy n="83" d="100"/>
        </p:scale>
        <p:origin x="149" y="67"/>
      </p:cViewPr>
      <p:guideLst>
        <p:guide orient="horz" pos="4535"/>
        <p:guide pos="34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97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0926212-3CAC-B939-B5E1-F1720D68DE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F175E92-FBFA-B728-C403-36369443AD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F376A-9283-4FA1-AAEC-4E7F5E2277A4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FEDE3-4DA1-9659-91C2-0C63D140D6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FF285-481C-7CFC-452F-986862EC9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FAD3FB-509D-4838-965A-63C043B5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61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AD36F-0D89-450E-ADCC-FBE6048D914F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52032-2AAE-417C-B2A0-2018F8FEA3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60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7765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B41D2D-B8CC-D663-90AB-E2FC9EE6B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4CF9D5E4-7993-C999-3203-CC196D8B2B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13F5528E-C8E6-877E-E779-13FA3750FD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40077BD-F471-AC95-2007-4266EC6AD0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583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preenchimento criativo de lacunas sem mecanismos de rastreamento da verdade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52032-2AAE-417C-B2A0-2018F8FEA367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4668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379412-C841-4D9D-0508-1DBA0175A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5AFEDED8-3E18-097A-FA8B-673C0423A0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32AB2F1A-A4DB-3224-9807-0B9E0F9DA3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3E0B4B1-CF28-5E61-7043-53E1851FB6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7380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938EA-909C-0318-C97C-A12CA9AD1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EA796A47-5AFE-6052-7A50-E6DB3E71B0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52376030-F3D9-AADF-E240-DDA123FB91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D6B54C8-B881-C1C2-FFC5-3B638D31D4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0292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F729C-DEF8-6D30-1C79-6324F1E43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581098C8-ECD8-FBB0-3E91-EB49505133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51D33569-B14E-A4A3-525E-5304087421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preenchimento criativo de lacunas sem mecanismos de rastreamento da verdade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44A42E7-7A40-C242-18E5-893A6A143C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8847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589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25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693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346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0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31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96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04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008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9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E94DF3-B6D8-4890-9AF7-6E86003CF959}" type="datetimeFigureOut">
              <a:rPr lang="pt-BR" smtClean="0"/>
              <a:t>15/10/2025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7964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1A3B27C-6660-F0F5-5858-B76F370503E5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71825A8-EDEE-8AB4-58FE-723AA781F46F}"/>
              </a:ext>
            </a:extLst>
          </p:cNvPr>
          <p:cNvSpPr/>
          <p:nvPr/>
        </p:nvSpPr>
        <p:spPr>
          <a:xfrm>
            <a:off x="6782762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671A5AF-9C47-1A8F-77D0-5E7644F89856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0DE8887-EB35-A655-475C-3E9CBC597C60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53BBB00-DCB2-9946-0747-F909308B7B7A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1E35F836-7E40-0FE4-8764-90D4A25805B6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5F34BD6-FBA0-C859-987E-840C46FBCF3A}"/>
              </a:ext>
            </a:extLst>
          </p:cNvPr>
          <p:cNvSpPr txBox="1"/>
          <p:nvPr/>
        </p:nvSpPr>
        <p:spPr>
          <a:xfrm>
            <a:off x="1123949" y="4939528"/>
            <a:ext cx="81164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ALUCINAÇÕES </a:t>
            </a:r>
            <a:r>
              <a:rPr lang="pt-BR" sz="48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DOS</a:t>
            </a:r>
          </a:p>
          <a:p>
            <a:pPr algn="ctr"/>
            <a:r>
              <a:rPr lang="pt-BR" sz="48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LLMS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6593667-8344-D095-5801-7A17A296B1D1}"/>
              </a:ext>
            </a:extLst>
          </p:cNvPr>
          <p:cNvSpPr txBox="1"/>
          <p:nvPr/>
        </p:nvSpPr>
        <p:spPr>
          <a:xfrm>
            <a:off x="2163869" y="6509188"/>
            <a:ext cx="6036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GEORGE MARMELSTEIN</a:t>
            </a:r>
          </a:p>
        </p:txBody>
      </p:sp>
    </p:spTree>
    <p:extLst>
      <p:ext uri="{BB962C8B-B14F-4D97-AF65-F5344CB8AC3E}">
        <p14:creationId xmlns:p14="http://schemas.microsoft.com/office/powerpoint/2010/main" val="3906768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B7F91A-B0BF-6123-8CD2-388F580BB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241DC01E-8691-87FE-FE39-3711F419C305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BD2D9EE9-23BB-6D9E-BE66-3BC1981538F0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A30E2534-E81F-6279-19FF-A095EF68B06E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207A99E6-5767-C3DE-F7AA-D7D07C69F397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ECA5D342-94C7-74B8-E378-270926843555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72FF53-21D4-D58B-AEC3-6FD2777696A8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8142ABC-F946-4027-DB80-5D277866D007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F333B20-DD2C-DB5F-7F6C-5BF2D5F17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8491" y="1203356"/>
            <a:ext cx="3593885" cy="44951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F337B951-16B0-A5EE-67CD-85248C13E6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407" y="2140237"/>
            <a:ext cx="2918837" cy="29188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6804B83-56E7-C6B1-84E1-84A8AE1239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1187" y="2017643"/>
            <a:ext cx="2905802" cy="290580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55736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7EB625-4F7C-1020-B474-87E3876B4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C1B7140-6364-E764-145F-B8776080B745}"/>
              </a:ext>
            </a:extLst>
          </p:cNvPr>
          <p:cNvSpPr/>
          <p:nvPr/>
        </p:nvSpPr>
        <p:spPr>
          <a:xfrm>
            <a:off x="5795173" y="1942065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E5F44E33-ADE9-B160-53B2-64F76A202951}"/>
              </a:ext>
            </a:extLst>
          </p:cNvPr>
          <p:cNvSpPr/>
          <p:nvPr/>
        </p:nvSpPr>
        <p:spPr>
          <a:xfrm>
            <a:off x="6782762" y="1474955"/>
            <a:ext cx="860323" cy="339260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B1E1448-1D1B-B82C-4C43-4947B3856931}"/>
              </a:ext>
            </a:extLst>
          </p:cNvPr>
          <p:cNvSpPr/>
          <p:nvPr/>
        </p:nvSpPr>
        <p:spPr>
          <a:xfrm>
            <a:off x="7770351" y="1474955"/>
            <a:ext cx="860323" cy="351268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A52A485-6A20-0154-EF61-2221793FF692}"/>
              </a:ext>
            </a:extLst>
          </p:cNvPr>
          <p:cNvSpPr/>
          <p:nvPr/>
        </p:nvSpPr>
        <p:spPr>
          <a:xfrm>
            <a:off x="8757940" y="1474955"/>
            <a:ext cx="860323" cy="425159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E8071781-7DB7-FA1D-5F16-142698710583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B262032-6FBB-5C10-BBC5-952D68F3AFE4}"/>
              </a:ext>
            </a:extLst>
          </p:cNvPr>
          <p:cNvSpPr/>
          <p:nvPr/>
        </p:nvSpPr>
        <p:spPr>
          <a:xfrm>
            <a:off x="4807584" y="1687247"/>
            <a:ext cx="860323" cy="403929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10508BD-C402-7FF3-358B-BCADF9F4B615}"/>
              </a:ext>
            </a:extLst>
          </p:cNvPr>
          <p:cNvSpPr txBox="1"/>
          <p:nvPr/>
        </p:nvSpPr>
        <p:spPr>
          <a:xfrm>
            <a:off x="365663" y="440797"/>
            <a:ext cx="650731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CONCEITO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500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Uma máquina de palpites probabilísticos</a:t>
            </a:r>
            <a:endParaRPr kumimoji="0" lang="pt-BR" sz="2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24" name="Fluxograma: Processo Alternativo 23">
            <a:extLst>
              <a:ext uri="{FF2B5EF4-FFF2-40B4-BE49-F238E27FC236}">
                <a16:creationId xmlns:a16="http://schemas.microsoft.com/office/drawing/2014/main" id="{2EB1B5AD-15E8-DF02-985F-9C3B2A0DCAEE}"/>
              </a:ext>
            </a:extLst>
          </p:cNvPr>
          <p:cNvSpPr/>
          <p:nvPr/>
        </p:nvSpPr>
        <p:spPr>
          <a:xfrm>
            <a:off x="365663" y="1839951"/>
            <a:ext cx="7277422" cy="1616469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A alucinação ocorre quando o modelo produz respostas desconectadas com a realidade, muitas vezes com confiança e aparência de veracidade. </a:t>
            </a:r>
            <a:r>
              <a:rPr lang="pt-BR" sz="22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Não é alucinação, mas confabulação.</a:t>
            </a:r>
          </a:p>
        </p:txBody>
      </p:sp>
      <p:sp>
        <p:nvSpPr>
          <p:cNvPr id="25" name="Fluxograma: Processo Alternativo 24">
            <a:extLst>
              <a:ext uri="{FF2B5EF4-FFF2-40B4-BE49-F238E27FC236}">
                <a16:creationId xmlns:a16="http://schemas.microsoft.com/office/drawing/2014/main" id="{97D416EB-95E4-7CC4-7284-C6C7D8F41FAA}"/>
              </a:ext>
            </a:extLst>
          </p:cNvPr>
          <p:cNvSpPr/>
          <p:nvPr/>
        </p:nvSpPr>
        <p:spPr>
          <a:xfrm>
            <a:off x="365662" y="3587319"/>
            <a:ext cx="7277422" cy="1616469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O LLM não possui intenção de mentir ou senso de realidade – ele simplesmente não tem um mecanismo intrínseco para distinguir fato de ficção em sua saída. </a:t>
            </a:r>
          </a:p>
        </p:txBody>
      </p:sp>
      <p:sp>
        <p:nvSpPr>
          <p:cNvPr id="26" name="Fluxograma: Processo Alternativo 25">
            <a:extLst>
              <a:ext uri="{FF2B5EF4-FFF2-40B4-BE49-F238E27FC236}">
                <a16:creationId xmlns:a16="http://schemas.microsoft.com/office/drawing/2014/main" id="{655162B0-5DB8-431C-E277-3B68D322A4E5}"/>
              </a:ext>
            </a:extLst>
          </p:cNvPr>
          <p:cNvSpPr/>
          <p:nvPr/>
        </p:nvSpPr>
        <p:spPr>
          <a:xfrm>
            <a:off x="365662" y="5377233"/>
            <a:ext cx="7277422" cy="1616469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Isso </a:t>
            </a:r>
            <a:r>
              <a:rPr lang="pt-BR" sz="22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não é um bug temporário</a:t>
            </a: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, mas uma característica matematicamente inevitável, típica de um modelo que preenche lacunas com palpites estatísticos. </a:t>
            </a:r>
            <a:r>
              <a:rPr lang="pt-BR" sz="22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E pode ser bom em alguns casos!</a:t>
            </a:r>
          </a:p>
        </p:txBody>
      </p:sp>
    </p:spTree>
    <p:extLst>
      <p:ext uri="{BB962C8B-B14F-4D97-AF65-F5344CB8AC3E}">
        <p14:creationId xmlns:p14="http://schemas.microsoft.com/office/powerpoint/2010/main" val="3870853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5" grpId="0" animBg="1"/>
      <p:bldP spid="25" grpId="1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67560E-A9DC-64D9-E8C9-2EE9BA518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1650C22E-007C-7A4E-B630-15060084821C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871F2DD7-8812-D16C-38AA-44669FB5EA79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032A0DF7-7CFA-73DD-A014-0268062C98CF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9FEDDCD-3BFF-E889-0B49-AD8FBE538E1E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26DAEE81-64DE-4597-BEAD-809C1A39D88C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EC17F15-53CA-863A-2F36-E0E51E72996C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5B0071D7-E5C6-87FB-C0B0-3468E7DA078B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1A7C0F1-0F37-68B9-BB5F-3055EDEBFF5B}"/>
              </a:ext>
            </a:extLst>
          </p:cNvPr>
          <p:cNvSpPr txBox="1"/>
          <p:nvPr/>
        </p:nvSpPr>
        <p:spPr>
          <a:xfrm>
            <a:off x="332097" y="224023"/>
            <a:ext cx="704308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PORQUE OS LLMS ALUCINAM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3000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Metáfora do concurseiro</a:t>
            </a:r>
            <a:endParaRPr kumimoji="0" lang="pt-BR" sz="4300" b="0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24" name="Fluxograma: Processo Alternativo 23">
            <a:extLst>
              <a:ext uri="{FF2B5EF4-FFF2-40B4-BE49-F238E27FC236}">
                <a16:creationId xmlns:a16="http://schemas.microsoft.com/office/drawing/2014/main" id="{2F699E98-5E14-9F7B-60EC-3EE10D96413E}"/>
              </a:ext>
            </a:extLst>
          </p:cNvPr>
          <p:cNvSpPr/>
          <p:nvPr/>
        </p:nvSpPr>
        <p:spPr>
          <a:xfrm>
            <a:off x="316666" y="2315763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PROBLEMA DOS </a:t>
            </a: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DADOS</a:t>
            </a: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 USADOS NO </a:t>
            </a: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TREINAMENTO</a:t>
            </a:r>
          </a:p>
        </p:txBody>
      </p:sp>
      <p:sp>
        <p:nvSpPr>
          <p:cNvPr id="25" name="Fluxograma: Processo Alternativo 24">
            <a:extLst>
              <a:ext uri="{FF2B5EF4-FFF2-40B4-BE49-F238E27FC236}">
                <a16:creationId xmlns:a16="http://schemas.microsoft.com/office/drawing/2014/main" id="{C57A15A2-2393-5A90-B0DD-13E679AEF06E}"/>
              </a:ext>
            </a:extLst>
          </p:cNvPr>
          <p:cNvSpPr/>
          <p:nvPr/>
        </p:nvSpPr>
        <p:spPr>
          <a:xfrm>
            <a:off x="5667907" y="2315763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PROBLEMAS DO FEEDBACK HUMANO NO </a:t>
            </a: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FINE-TUNING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8D63FED-E9AD-5B74-8D39-40F495A9E850}"/>
              </a:ext>
            </a:extLst>
          </p:cNvPr>
          <p:cNvSpPr txBox="1"/>
          <p:nvPr/>
        </p:nvSpPr>
        <p:spPr>
          <a:xfrm>
            <a:off x="431833" y="3421275"/>
            <a:ext cx="4746454" cy="144655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pt-BR" sz="22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Lacunas de conhecimento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Dados ausentes ou raros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Corte temporal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Nichos não-representados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5998B8FB-6410-AF18-5638-236B4C348371}"/>
              </a:ext>
            </a:extLst>
          </p:cNvPr>
          <p:cNvSpPr txBox="1"/>
          <p:nvPr/>
        </p:nvSpPr>
        <p:spPr>
          <a:xfrm>
            <a:off x="431833" y="5213553"/>
            <a:ext cx="4746454" cy="144655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pt-BR" sz="22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Dados problemáticos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Dados incorretos ou enviesados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Conflitos de informação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Ambiguidades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CFC28921-04B4-AB4C-4915-EC95A39815CA}"/>
              </a:ext>
            </a:extLst>
          </p:cNvPr>
          <p:cNvSpPr txBox="1"/>
          <p:nvPr/>
        </p:nvSpPr>
        <p:spPr>
          <a:xfrm>
            <a:off x="5724272" y="3421275"/>
            <a:ext cx="4587293" cy="144655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pt-BR" sz="22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Incentivo perverso do RLHF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Penalização da abstinência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Recompensa por confiança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Recompensa por verbosidade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A6F831A4-12AF-DE15-D128-68F844D1BD40}"/>
              </a:ext>
            </a:extLst>
          </p:cNvPr>
          <p:cNvSpPr txBox="1"/>
          <p:nvPr/>
        </p:nvSpPr>
        <p:spPr>
          <a:xfrm>
            <a:off x="5724272" y="5186078"/>
            <a:ext cx="4587294" cy="144655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pt-BR" sz="22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Imitação de padrões de resposta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Modelo mimetiza estilos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No afã de ser útil, inventa</a:t>
            </a:r>
          </a:p>
          <a:p>
            <a:pPr marL="342900" lvl="0" indent="-342900" algn="just">
              <a:buFontTx/>
              <a:buChar char="-"/>
              <a:defRPr/>
            </a:pPr>
            <a:r>
              <a:rPr lang="pt-BR" sz="22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Cria dados por semelhança</a:t>
            </a:r>
          </a:p>
        </p:txBody>
      </p:sp>
    </p:spTree>
    <p:extLst>
      <p:ext uri="{BB962C8B-B14F-4D97-AF65-F5344CB8AC3E}">
        <p14:creationId xmlns:p14="http://schemas.microsoft.com/office/powerpoint/2010/main" val="20501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E0A240-7E51-09D4-3F39-4D01EF85E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3B2374A5-317D-F0A1-58B6-6C81AB89ABE3}"/>
              </a:ext>
            </a:extLst>
          </p:cNvPr>
          <p:cNvSpPr/>
          <p:nvPr/>
        </p:nvSpPr>
        <p:spPr>
          <a:xfrm>
            <a:off x="0" y="-6892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965E8E56-9FCB-1E68-E900-E1823AEC50CF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37D9C98B-FDD5-53DC-AD18-711C7E220AC4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AF4A80F5-8D41-4ED7-A988-F3B19532CDB1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A128CB2-1EB9-974E-68D8-3DD82D0E4B76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23D809A3-1A3B-D106-FBAA-DF3A7BA1D5F9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A3741630-4504-6AF6-1196-66E6A4C76C34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68DB665-9BA0-A2A0-138D-0C593BBAA8FE}"/>
              </a:ext>
            </a:extLst>
          </p:cNvPr>
          <p:cNvSpPr txBox="1"/>
          <p:nvPr/>
        </p:nvSpPr>
        <p:spPr>
          <a:xfrm>
            <a:off x="570454" y="501539"/>
            <a:ext cx="681432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4300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SONHANDO PADRÕES</a:t>
            </a:r>
          </a:p>
          <a:p>
            <a:pPr>
              <a:defRPr/>
            </a:pPr>
            <a:r>
              <a:rPr lang="pt-BR" sz="4400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Treinando o assistente</a:t>
            </a:r>
            <a:endParaRPr lang="pt-BR" sz="6000" dirty="0">
              <a:solidFill>
                <a:srgbClr val="BE9C6D"/>
              </a:solidFill>
              <a:latin typeface="Neue Haas Grotesk Text Pro" panose="020B0504020202020204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4300" b="0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F30211F4-C03B-C2EA-8FF1-F2BA4AB538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527" y="5489008"/>
            <a:ext cx="5376708" cy="1386183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4B7E142-CAC6-3C13-E199-6276C03FAD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35" y="2296586"/>
            <a:ext cx="4976602" cy="161253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A2304DA1-DC1D-EA19-6753-0E2027337D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35" y="4033576"/>
            <a:ext cx="4982251" cy="1142633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1DE098D0-9D68-43B2-9A43-ECBD3A62D0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2956" y="2290821"/>
            <a:ext cx="5513316" cy="161253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5F22216F-D508-F6FA-103B-2070D7EC9D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56287" y="4033576"/>
            <a:ext cx="5513317" cy="568225"/>
          </a:xfrm>
          <a:prstGeom prst="rect">
            <a:avLst/>
          </a:prstGeom>
        </p:spPr>
      </p:pic>
      <p:pic>
        <p:nvPicPr>
          <p:cNvPr id="28" name="Imagem 27" descr="Ícone&#10;&#10;O conteúdo gerado por IA pode estar incorreto.">
            <a:extLst>
              <a:ext uri="{FF2B5EF4-FFF2-40B4-BE49-F238E27FC236}">
                <a16:creationId xmlns:a16="http://schemas.microsoft.com/office/drawing/2014/main" id="{5C1F832D-7C65-3067-2A48-3F7BE56038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1674" y="4085630"/>
            <a:ext cx="1115340" cy="916670"/>
          </a:xfrm>
          <a:prstGeom prst="rect">
            <a:avLst/>
          </a:prstGeom>
        </p:spPr>
      </p:pic>
      <p:pic>
        <p:nvPicPr>
          <p:cNvPr id="30" name="Imagem 29" descr="Ícone&#10;&#10;O conteúdo gerado por IA pode estar incorreto.">
            <a:extLst>
              <a:ext uri="{FF2B5EF4-FFF2-40B4-BE49-F238E27FC236}">
                <a16:creationId xmlns:a16="http://schemas.microsoft.com/office/drawing/2014/main" id="{9524F4C0-FF7D-C5FE-BF1B-D926225E03C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560" y="2683798"/>
            <a:ext cx="904458" cy="1007358"/>
          </a:xfrm>
          <a:prstGeom prst="rect">
            <a:avLst/>
          </a:prstGeom>
        </p:spPr>
      </p:pic>
      <p:pic>
        <p:nvPicPr>
          <p:cNvPr id="31" name="Imagem 30" descr="Ícone&#10;&#10;O conteúdo gerado por IA pode estar incorreto.">
            <a:extLst>
              <a:ext uri="{FF2B5EF4-FFF2-40B4-BE49-F238E27FC236}">
                <a16:creationId xmlns:a16="http://schemas.microsoft.com/office/drawing/2014/main" id="{A97F7E5B-8D6F-4927-8F23-E79FA75604E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182" y="4122954"/>
            <a:ext cx="852836" cy="949863"/>
          </a:xfrm>
          <a:prstGeom prst="rect">
            <a:avLst/>
          </a:prstGeom>
        </p:spPr>
      </p:pic>
      <p:pic>
        <p:nvPicPr>
          <p:cNvPr id="32" name="Imagem 31" descr="Ícone&#10;&#10;O conteúdo gerado por IA pode estar incorreto.">
            <a:extLst>
              <a:ext uri="{FF2B5EF4-FFF2-40B4-BE49-F238E27FC236}">
                <a16:creationId xmlns:a16="http://schemas.microsoft.com/office/drawing/2014/main" id="{76E2E17F-8AD7-7A82-E5D6-43C8F80445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2926" y="2671437"/>
            <a:ext cx="852836" cy="949863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4802176F-FF4D-220B-9F0F-774A5251FD3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860" y="5672344"/>
            <a:ext cx="3460854" cy="1101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796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FE7EA6-2A58-5C1D-E920-F7C4989B7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tângulo 64">
            <a:extLst>
              <a:ext uri="{FF2B5EF4-FFF2-40B4-BE49-F238E27FC236}">
                <a16:creationId xmlns:a16="http://schemas.microsoft.com/office/drawing/2014/main" id="{7B7FC6EB-67B7-F5D4-CDC8-151F51EB74B1}"/>
              </a:ext>
            </a:extLst>
          </p:cNvPr>
          <p:cNvSpPr/>
          <p:nvPr/>
        </p:nvSpPr>
        <p:spPr>
          <a:xfrm>
            <a:off x="0" y="0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D1F0DF4A-4AA8-F85B-5439-4F3630088094}"/>
              </a:ext>
            </a:extLst>
          </p:cNvPr>
          <p:cNvSpPr/>
          <p:nvPr/>
        </p:nvSpPr>
        <p:spPr>
          <a:xfrm>
            <a:off x="5795173" y="985076"/>
            <a:ext cx="860323" cy="431125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72EF1885-34FD-C534-0FC6-5FC5084C1FBA}"/>
              </a:ext>
            </a:extLst>
          </p:cNvPr>
          <p:cNvSpPr/>
          <p:nvPr/>
        </p:nvSpPr>
        <p:spPr>
          <a:xfrm>
            <a:off x="6782762" y="1474954"/>
            <a:ext cx="860323" cy="486514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97FC3C12-9FDC-5568-394B-CA383C231A89}"/>
              </a:ext>
            </a:extLst>
          </p:cNvPr>
          <p:cNvSpPr/>
          <p:nvPr/>
        </p:nvSpPr>
        <p:spPr>
          <a:xfrm>
            <a:off x="7770351" y="1474954"/>
            <a:ext cx="860323" cy="43162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50C5D1B1-5BB9-76C6-0E3A-B14948BE7F43}"/>
              </a:ext>
            </a:extLst>
          </p:cNvPr>
          <p:cNvSpPr/>
          <p:nvPr/>
        </p:nvSpPr>
        <p:spPr>
          <a:xfrm>
            <a:off x="8775018" y="1210536"/>
            <a:ext cx="860323" cy="422506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00696E79-6EA6-157A-2E99-CEAAF489B43A}"/>
              </a:ext>
            </a:extLst>
          </p:cNvPr>
          <p:cNvSpPr/>
          <p:nvPr/>
        </p:nvSpPr>
        <p:spPr>
          <a:xfrm>
            <a:off x="9745529" y="1792729"/>
            <a:ext cx="860323" cy="350359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2C582537-CF8D-2088-4E74-ECA4C0A1CAA0}"/>
              </a:ext>
            </a:extLst>
          </p:cNvPr>
          <p:cNvSpPr/>
          <p:nvPr/>
        </p:nvSpPr>
        <p:spPr>
          <a:xfrm>
            <a:off x="4807584" y="1493602"/>
            <a:ext cx="860323" cy="42121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8BF9A3A-EA50-F488-43CD-5D4A7C782E5C}"/>
              </a:ext>
            </a:extLst>
          </p:cNvPr>
          <p:cNvSpPr txBox="1"/>
          <p:nvPr/>
        </p:nvSpPr>
        <p:spPr>
          <a:xfrm>
            <a:off x="365663" y="440797"/>
            <a:ext cx="650731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TAXINOMIA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500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Tipo mais frequentes de alucinações</a:t>
            </a:r>
            <a:endParaRPr kumimoji="0" lang="pt-BR" sz="2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C8088893-6726-CEB1-88F5-7969B03327F1}"/>
              </a:ext>
            </a:extLst>
          </p:cNvPr>
          <p:cNvSpPr/>
          <p:nvPr/>
        </p:nvSpPr>
        <p:spPr>
          <a:xfrm>
            <a:off x="458283" y="3848133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FALHAS DE DIRIGIBILIDADE (DESOBEDIÊNCIA AO PROMPT)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3" name="Fluxograma: Processo Alternativo 12">
            <a:extLst>
              <a:ext uri="{FF2B5EF4-FFF2-40B4-BE49-F238E27FC236}">
                <a16:creationId xmlns:a16="http://schemas.microsoft.com/office/drawing/2014/main" id="{1B1D6A98-0C61-274D-070F-74F4ADBD77BD}"/>
              </a:ext>
            </a:extLst>
          </p:cNvPr>
          <p:cNvSpPr/>
          <p:nvPr/>
        </p:nvSpPr>
        <p:spPr>
          <a:xfrm>
            <a:off x="5697822" y="5196707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RESPOSTA NON SENSE (QUEBRA DE COERÊNCIA)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4" name="Fluxograma: Processo Alternativo 13">
            <a:extLst>
              <a:ext uri="{FF2B5EF4-FFF2-40B4-BE49-F238E27FC236}">
                <a16:creationId xmlns:a16="http://schemas.microsoft.com/office/drawing/2014/main" id="{306865E1-1B50-4323-C532-2EFA639DA171}"/>
              </a:ext>
            </a:extLst>
          </p:cNvPr>
          <p:cNvSpPr/>
          <p:nvPr/>
        </p:nvSpPr>
        <p:spPr>
          <a:xfrm>
            <a:off x="429296" y="2544897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FALHAS DE FACTUALIDADE</a:t>
            </a:r>
          </a:p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(CONFABULAÇÕES)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5" name="Fluxograma: Processo Alternativo 14">
            <a:extLst>
              <a:ext uri="{FF2B5EF4-FFF2-40B4-BE49-F238E27FC236}">
                <a16:creationId xmlns:a16="http://schemas.microsoft.com/office/drawing/2014/main" id="{1D5B55F4-CDB0-2E53-EE9A-B67BF00312C8}"/>
              </a:ext>
            </a:extLst>
          </p:cNvPr>
          <p:cNvSpPr/>
          <p:nvPr/>
        </p:nvSpPr>
        <p:spPr>
          <a:xfrm>
            <a:off x="5667907" y="3824496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MISTURAS LINGUÍSTICAS INESPERADAS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6" name="Fluxograma: Processo Alternativo 15">
            <a:extLst>
              <a:ext uri="{FF2B5EF4-FFF2-40B4-BE49-F238E27FC236}">
                <a16:creationId xmlns:a16="http://schemas.microsoft.com/office/drawing/2014/main" id="{007E3E14-DB2D-E37B-DA37-CBBD8AA425BB}"/>
              </a:ext>
            </a:extLst>
          </p:cNvPr>
          <p:cNvSpPr/>
          <p:nvPr/>
        </p:nvSpPr>
        <p:spPr>
          <a:xfrm>
            <a:off x="5667907" y="2579389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FALHAS MATEMÁTICAS </a:t>
            </a:r>
          </a:p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E LÓGICAS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7" name="Fluxograma: Processo Alternativo 16">
            <a:extLst>
              <a:ext uri="{FF2B5EF4-FFF2-40B4-BE49-F238E27FC236}">
                <a16:creationId xmlns:a16="http://schemas.microsoft.com/office/drawing/2014/main" id="{78F420D7-18BD-4E3D-56D4-4FC4D9108532}"/>
              </a:ext>
            </a:extLst>
          </p:cNvPr>
          <p:cNvSpPr/>
          <p:nvPr/>
        </p:nvSpPr>
        <p:spPr>
          <a:xfrm>
            <a:off x="458283" y="5193851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FALHAS DE ATIVAÇÃO DE FERRAMENTAS</a:t>
            </a: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541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F448FD-FCC6-882F-FDA0-47438D9276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0D594BE-AEDC-4F1E-ECFE-4945224FCF02}"/>
              </a:ext>
            </a:extLst>
          </p:cNvPr>
          <p:cNvSpPr/>
          <p:nvPr/>
        </p:nvSpPr>
        <p:spPr>
          <a:xfrm>
            <a:off x="5795173" y="1942065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20021F8F-2BD3-390D-3F90-75A321E209AE}"/>
              </a:ext>
            </a:extLst>
          </p:cNvPr>
          <p:cNvSpPr/>
          <p:nvPr/>
        </p:nvSpPr>
        <p:spPr>
          <a:xfrm>
            <a:off x="6782762" y="1474955"/>
            <a:ext cx="860323" cy="339260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AC04DCE-D0FA-3626-CA4B-71A0BB15A4E5}"/>
              </a:ext>
            </a:extLst>
          </p:cNvPr>
          <p:cNvSpPr/>
          <p:nvPr/>
        </p:nvSpPr>
        <p:spPr>
          <a:xfrm>
            <a:off x="7770351" y="1474955"/>
            <a:ext cx="860323" cy="351268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1D3C332-71E4-1605-2271-B97EDEBF205C}"/>
              </a:ext>
            </a:extLst>
          </p:cNvPr>
          <p:cNvSpPr/>
          <p:nvPr/>
        </p:nvSpPr>
        <p:spPr>
          <a:xfrm>
            <a:off x="8757940" y="1474955"/>
            <a:ext cx="860323" cy="425159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CF300E9B-1D06-7081-6AD0-B7E071A1C69C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4024321-EBED-9602-83EE-5427B404AA13}"/>
              </a:ext>
            </a:extLst>
          </p:cNvPr>
          <p:cNvSpPr/>
          <p:nvPr/>
        </p:nvSpPr>
        <p:spPr>
          <a:xfrm>
            <a:off x="4807584" y="1687247"/>
            <a:ext cx="860323" cy="403929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AE1FD84-C88C-7229-D8D3-A38CC7543101}"/>
              </a:ext>
            </a:extLst>
          </p:cNvPr>
          <p:cNvSpPr txBox="1"/>
          <p:nvPr/>
        </p:nvSpPr>
        <p:spPr>
          <a:xfrm>
            <a:off x="365663" y="440797"/>
            <a:ext cx="650731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EXEMPLOS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500" dirty="0">
                <a:solidFill>
                  <a:prstClr val="white"/>
                </a:solidFill>
                <a:latin typeface="Neue Haas Grotesk Text Pro" panose="020B0504020202020204" pitchFamily="34" charset="0"/>
              </a:rPr>
              <a:t>Máquinas nem tão inteligentes assim</a:t>
            </a:r>
            <a:endParaRPr kumimoji="0" lang="pt-BR" sz="2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7" name="Fluxograma: Processo Alternativo 16">
            <a:extLst>
              <a:ext uri="{FF2B5EF4-FFF2-40B4-BE49-F238E27FC236}">
                <a16:creationId xmlns:a16="http://schemas.microsoft.com/office/drawing/2014/main" id="{038284EF-B96C-E3A2-08A2-C37D2DC1D3AD}"/>
              </a:ext>
            </a:extLst>
          </p:cNvPr>
          <p:cNvSpPr/>
          <p:nvPr/>
        </p:nvSpPr>
        <p:spPr>
          <a:xfrm>
            <a:off x="360408" y="1869535"/>
            <a:ext cx="7282673" cy="1764830"/>
          </a:xfrm>
          <a:prstGeom prst="flowChartAlternateProcess">
            <a:avLst/>
          </a:prstGeom>
          <a:blipFill>
            <a:blip r:embed="rId4"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8" name="Fluxograma: Processo Alternativo 17">
            <a:extLst>
              <a:ext uri="{FF2B5EF4-FFF2-40B4-BE49-F238E27FC236}">
                <a16:creationId xmlns:a16="http://schemas.microsoft.com/office/drawing/2014/main" id="{57C12246-F65E-57A3-2A1B-CCA5FC7A299A}"/>
              </a:ext>
            </a:extLst>
          </p:cNvPr>
          <p:cNvSpPr/>
          <p:nvPr/>
        </p:nvSpPr>
        <p:spPr>
          <a:xfrm>
            <a:off x="375664" y="3965854"/>
            <a:ext cx="7282673" cy="1429200"/>
          </a:xfrm>
          <a:prstGeom prst="flowChartAlternateProcess">
            <a:avLst/>
          </a:prstGeom>
          <a:blipFill>
            <a:blip r:embed="rId5"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  <p:sp>
        <p:nvSpPr>
          <p:cNvPr id="19" name="Fluxograma: Processo Alternativo 18">
            <a:extLst>
              <a:ext uri="{FF2B5EF4-FFF2-40B4-BE49-F238E27FC236}">
                <a16:creationId xmlns:a16="http://schemas.microsoft.com/office/drawing/2014/main" id="{41857155-6AE2-B9C8-72CF-BCFEB4FBDF79}"/>
              </a:ext>
            </a:extLst>
          </p:cNvPr>
          <p:cNvSpPr/>
          <p:nvPr/>
        </p:nvSpPr>
        <p:spPr>
          <a:xfrm>
            <a:off x="360407" y="5890265"/>
            <a:ext cx="7282673" cy="868251"/>
          </a:xfrm>
          <a:prstGeom prst="flowChartAlternateProcess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endParaRPr lang="pt-BR" sz="2000" b="1" dirty="0">
              <a:solidFill>
                <a:srgbClr val="BE9C6D"/>
              </a:solidFill>
              <a:latin typeface="Nexa Extra Light" panose="000002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2671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7F1C5DE-FF90-70B1-6CFA-A2C34E0E2158}"/>
              </a:ext>
            </a:extLst>
          </p:cNvPr>
          <p:cNvSpPr/>
          <p:nvPr/>
        </p:nvSpPr>
        <p:spPr>
          <a:xfrm>
            <a:off x="0" y="-6892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FA0649C-3216-91AD-48C7-3B88168D6560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EFE1030-C5D5-6909-F8AB-575C55C01F0D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BD4B52-F179-EA0D-29AC-1FA45BD4EFBF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D491601-27A4-A72E-8FB0-CC31EC7BFC9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97EF1DB-7A54-6AF0-EA19-F1DFBE734FA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6837A6C-C695-48A5-B025-1D4E27B7A5D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8EB70A4-ACD4-9A8E-D9F0-67471265B6CE}"/>
              </a:ext>
            </a:extLst>
          </p:cNvPr>
          <p:cNvSpPr txBox="1"/>
          <p:nvPr/>
        </p:nvSpPr>
        <p:spPr>
          <a:xfrm>
            <a:off x="570454" y="501539"/>
            <a:ext cx="818748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SÍNTESE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CB5B2BEB-2F5B-B845-D9C3-19917A0BAF38}"/>
              </a:ext>
            </a:extLst>
          </p:cNvPr>
          <p:cNvSpPr txBox="1"/>
          <p:nvPr/>
        </p:nvSpPr>
        <p:spPr>
          <a:xfrm>
            <a:off x="560603" y="1500277"/>
            <a:ext cx="4246981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CONCEITO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DE3546C-F080-5A97-5D43-8F2F0B924A1D}"/>
              </a:ext>
            </a:extLst>
          </p:cNvPr>
          <p:cNvSpPr txBox="1"/>
          <p:nvPr/>
        </p:nvSpPr>
        <p:spPr>
          <a:xfrm>
            <a:off x="560602" y="2125973"/>
            <a:ext cx="9875483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Alucinações são respostas desalinhadas</a:t>
            </a:r>
            <a:r>
              <a:rPr kumimoji="0" lang="pt-BR" sz="24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com a realidade ou com a solicitação do usuário. Muitas vezes, os </a:t>
            </a:r>
            <a:r>
              <a:rPr kumimoji="0" lang="pt-BR" sz="2400" b="1" i="0" u="none" strike="noStrike" kern="1200" cap="none" spc="0" normalizeH="0" noProof="0" dirty="0" err="1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LLMs</a:t>
            </a:r>
            <a:r>
              <a:rPr kumimoji="0" lang="pt-BR" sz="2400" b="1" i="0" u="none" strike="noStrike" kern="1200" cap="none" spc="0" normalizeH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produzem saídas plausíveis, coerentes e convincentes, mas totalmente fictícias.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2D0F161-B020-79FF-E50E-0810FC4CDFD0}"/>
              </a:ext>
            </a:extLst>
          </p:cNvPr>
          <p:cNvSpPr txBox="1"/>
          <p:nvPr/>
        </p:nvSpPr>
        <p:spPr>
          <a:xfrm>
            <a:off x="560603" y="3480744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ALUCINAÇÕES SÃO INERENTES AOS LLMS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1F036AF-18C2-FC4A-50E3-40CDBD32EDA7}"/>
              </a:ext>
            </a:extLst>
          </p:cNvPr>
          <p:cNvSpPr txBox="1"/>
          <p:nvPr/>
        </p:nvSpPr>
        <p:spPr>
          <a:xfrm>
            <a:off x="560603" y="3985666"/>
            <a:ext cx="9875484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As alucinações não são falhas do modelo, mas uma condição essencial para a sua eficiência. É ela que torna os </a:t>
            </a:r>
            <a:r>
              <a:rPr lang="pt-BR" sz="2400" b="1" dirty="0" err="1">
                <a:solidFill>
                  <a:srgbClr val="BE9C6D"/>
                </a:solidFill>
                <a:latin typeface="Nexa Extra Light" panose="00000200000000000000" pitchFamily="2" charset="0"/>
              </a:rPr>
              <a:t>LLMs</a:t>
            </a: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 ferramentas poderosas de solução de problemas novos.</a:t>
            </a:r>
            <a:endParaRPr kumimoji="0" lang="pt-BR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008F714-2F39-4AD7-B143-9874BBD14F84}"/>
              </a:ext>
            </a:extLst>
          </p:cNvPr>
          <p:cNvSpPr txBox="1"/>
          <p:nvPr/>
        </p:nvSpPr>
        <p:spPr>
          <a:xfrm>
            <a:off x="560603" y="5313805"/>
            <a:ext cx="8098717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IMPLICAÇÕES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2D38CDB-1692-8F38-6C06-E84CC5F833BA}"/>
              </a:ext>
            </a:extLst>
          </p:cNvPr>
          <p:cNvSpPr txBox="1"/>
          <p:nvPr/>
        </p:nvSpPr>
        <p:spPr>
          <a:xfrm>
            <a:off x="560603" y="5773126"/>
            <a:ext cx="9945058" cy="120032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pt-BR" sz="24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TODAS as respostas factuais extraídas do conhecimento parametrizado são “palpites” probabilísticos. </a:t>
            </a:r>
            <a:r>
              <a:rPr lang="pt-BR" sz="24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Parta do pressuposto que são falsos, até prova em contrário.</a:t>
            </a:r>
          </a:p>
        </p:txBody>
      </p:sp>
    </p:spTree>
    <p:extLst>
      <p:ext uri="{BB962C8B-B14F-4D97-AF65-F5344CB8AC3E}">
        <p14:creationId xmlns:p14="http://schemas.microsoft.com/office/powerpoint/2010/main" val="55636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2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8" grpId="1" animBg="1"/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13" grpId="0" animBg="1"/>
      <p:bldP spid="15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17200</TotalTime>
  <Words>378</Words>
  <Application>Microsoft Office PowerPoint</Application>
  <PresentationFormat>Personalizar</PresentationFormat>
  <Paragraphs>60</Paragraphs>
  <Slides>8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Nexa Extra Light</vt:lpstr>
      <vt:lpstr>Neue Haas Grotesk Text Pro</vt:lpstr>
      <vt:lpstr>Arial</vt:lpstr>
      <vt:lpstr>Aptos Display</vt:lpstr>
      <vt:lpstr>Aptos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Marmelstein</dc:creator>
  <cp:lastModifiedBy>George Marmelstein</cp:lastModifiedBy>
  <cp:revision>233</cp:revision>
  <dcterms:created xsi:type="dcterms:W3CDTF">2025-06-19T13:51:07Z</dcterms:created>
  <dcterms:modified xsi:type="dcterms:W3CDTF">2025-10-16T16:53:05Z</dcterms:modified>
</cp:coreProperties>
</file>

<file path=docProps/thumbnail.jpeg>
</file>